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81" r:id="rId21"/>
    <p:sldId id="274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wdEijRmVQxeYPl3C2xBZC0qKv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3312F-ECC7-4C46-A363-3667D49E6B18}" v="86" dt="2023-01-12T11:29:53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18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767535" y="1122362"/>
            <a:ext cx="4961934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767534" y="2297672"/>
            <a:ext cx="4961932" cy="4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" name="Google Shape;13;p2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3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" name="Google Shape;61;p36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37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8" descr="UOS_graphic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0" y="0"/>
            <a:ext cx="3250096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5297642" y="2694897"/>
            <a:ext cx="4827561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11095176" y="635635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  <p:pic>
        <p:nvPicPr>
          <p:cNvPr id="19" name="Google Shape;19;p28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2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0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662517" y="1122362"/>
            <a:ext cx="6364357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662517" y="3602037"/>
            <a:ext cx="6364357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1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250096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" name="Google Shape;35;p31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2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2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32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34" descr="UOS_graphic_element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-994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34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5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424597" cy="69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638170" y="1886292"/>
            <a:ext cx="6364358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26" descr="Picture 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421419" y="0"/>
            <a:ext cx="12192001" cy="6858000"/>
          </a:xfrm>
          <a:prstGeom prst="rect">
            <a:avLst/>
          </a:prstGeom>
          <a:noFill/>
          <a:ln w="12700" cap="flat" cmpd="sng">
            <a:solidFill>
              <a:srgbClr val="DDDDDD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8" name="Google Shape;8;p26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type="ctrTitle" idx="4294967295"/>
          </p:nvPr>
        </p:nvSpPr>
        <p:spPr>
          <a:xfrm>
            <a:off x="731242" y="1269323"/>
            <a:ext cx="6861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3984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Health Awareness and Nutrition </a:t>
            </a:r>
            <a:endParaRPr>
              <a:solidFill>
                <a:srgbClr val="D28AB8"/>
              </a:solidFill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731242" y="1892723"/>
            <a:ext cx="63831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Clinical Nutrition and Dietetics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College of Health Sciences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800"/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Lecture 1:Introduction: Health and Nutrition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10</a:t>
            </a:fld>
            <a:endParaRPr/>
          </a:p>
        </p:txBody>
      </p:sp>
      <p:sp>
        <p:nvSpPr>
          <p:cNvPr id="148" name="Google Shape;148;p10"/>
          <p:cNvSpPr txBox="1"/>
          <p:nvPr/>
        </p:nvSpPr>
        <p:spPr>
          <a:xfrm>
            <a:off x="2112264" y="1487375"/>
            <a:ext cx="869594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Balanced diet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Optimum Nutrition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 Health</a:t>
            </a:r>
            <a:endParaRPr dirty="0"/>
          </a:p>
        </p:txBody>
      </p:sp>
      <p:pic>
        <p:nvPicPr>
          <p:cNvPr id="149" name="Google Shape;149;p10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4434934"/>
            <a:ext cx="2431127" cy="18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7672" y="360524"/>
            <a:ext cx="12176656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I</a:t>
            </a:r>
            <a:r>
              <a:rPr lang="en-US" sz="2700"/>
              <a:t>nterrelationship</a:t>
            </a:r>
            <a:r>
              <a:rPr lang="en-US" sz="2800"/>
              <a:t>: Health &amp; Nutrition</a:t>
            </a:r>
            <a:endParaRPr/>
          </a:p>
        </p:txBody>
      </p:sp>
      <p:sp>
        <p:nvSpPr>
          <p:cNvPr id="151" name="Google Shape;151;p10"/>
          <p:cNvSpPr txBox="1"/>
          <p:nvPr/>
        </p:nvSpPr>
        <p:spPr>
          <a:xfrm>
            <a:off x="1335024" y="2124130"/>
            <a:ext cx="863193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Imbalanced diet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Malnutrition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Poor Health</a:t>
            </a:r>
            <a:endParaRPr dirty="0"/>
          </a:p>
        </p:txBody>
      </p:sp>
      <p:sp>
        <p:nvSpPr>
          <p:cNvPr id="152" name="Google Shape;152;p10"/>
          <p:cNvSpPr/>
          <p:nvPr/>
        </p:nvSpPr>
        <p:spPr>
          <a:xfrm>
            <a:off x="3967331" y="4869007"/>
            <a:ext cx="3519211" cy="939630"/>
          </a:xfrm>
          <a:prstGeom prst="leftRightArrow">
            <a:avLst>
              <a:gd name="adj1" fmla="val 32000"/>
              <a:gd name="adj2" fmla="val 53881"/>
            </a:avLst>
          </a:prstGeom>
          <a:solidFill>
            <a:srgbClr val="000000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0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746" y="4474608"/>
            <a:ext cx="3356192" cy="18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 rot="5368348">
            <a:off x="4725972" y="3368077"/>
            <a:ext cx="2149619" cy="947399"/>
          </a:xfrm>
          <a:prstGeom prst="rightArrow">
            <a:avLst>
              <a:gd name="adj1" fmla="val 33788"/>
              <a:gd name="adj2" fmla="val 85780"/>
            </a:avLst>
          </a:prstGeom>
          <a:solidFill>
            <a:srgbClr val="000000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1252272" y="3036436"/>
            <a:ext cx="2695949" cy="41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2574"/>
              <a:buFont typeface="Calibri"/>
              <a:buNone/>
            </a:pPr>
            <a:r>
              <a:rPr lang="en-US" sz="2574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Under Nutrition</a:t>
            </a:r>
            <a:endParaRPr/>
          </a:p>
        </p:txBody>
      </p:sp>
      <p:sp>
        <p:nvSpPr>
          <p:cNvPr id="156" name="Google Shape;156;p10"/>
          <p:cNvSpPr txBox="1"/>
          <p:nvPr/>
        </p:nvSpPr>
        <p:spPr>
          <a:xfrm>
            <a:off x="1221911" y="3448252"/>
            <a:ext cx="2527305" cy="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Deficiencies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Imbalance</a:t>
            </a:r>
            <a:endParaRPr/>
          </a:p>
        </p:txBody>
      </p:sp>
      <p:sp>
        <p:nvSpPr>
          <p:cNvPr id="157" name="Google Shape;157;p10"/>
          <p:cNvSpPr txBox="1"/>
          <p:nvPr/>
        </p:nvSpPr>
        <p:spPr>
          <a:xfrm>
            <a:off x="8376972" y="3103109"/>
            <a:ext cx="2695949" cy="41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2574"/>
              <a:buFont typeface="Calibri"/>
              <a:buNone/>
            </a:pPr>
            <a:r>
              <a:rPr lang="en-US" sz="2574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Over Nutrition</a:t>
            </a:r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8346611" y="3514924"/>
            <a:ext cx="2756671" cy="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Overweight &amp; Obesity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 Excess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3794216" y="1664084"/>
            <a:ext cx="346229" cy="124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901" y="1657969"/>
            <a:ext cx="377985" cy="182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005" y="2210480"/>
            <a:ext cx="377985" cy="258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997" y="2264816"/>
            <a:ext cx="377985" cy="182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1" descr="food_gropu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817" y="2209965"/>
            <a:ext cx="4012110" cy="40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1724357" y="588090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dirty="0">
                <a:solidFill>
                  <a:srgbClr val="D28AB8"/>
                </a:solidFill>
              </a:rPr>
              <a:t>Interrelationship:  Health &amp; Nutrition</a:t>
            </a:r>
            <a:endParaRPr dirty="0"/>
          </a:p>
        </p:txBody>
      </p:sp>
      <p:sp>
        <p:nvSpPr>
          <p:cNvPr id="165" name="Google Shape;165;p11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11</a:t>
            </a:fld>
            <a:endParaRPr/>
          </a:p>
        </p:txBody>
      </p:sp>
      <p:sp>
        <p:nvSpPr>
          <p:cNvPr id="166" name="Google Shape;166;p11"/>
          <p:cNvSpPr txBox="1"/>
          <p:nvPr/>
        </p:nvSpPr>
        <p:spPr>
          <a:xfrm>
            <a:off x="1717211" y="2047930"/>
            <a:ext cx="6068365" cy="145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Balanced diet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diet that contains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the nutrients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right amounts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proportions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meet the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nutritional requirements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enables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growth and development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promote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 health</a:t>
            </a:r>
            <a:endParaRPr dirty="0"/>
          </a:p>
        </p:txBody>
      </p:sp>
      <p:sp>
        <p:nvSpPr>
          <p:cNvPr id="167" name="Google Shape;167;p11"/>
          <p:cNvSpPr txBox="1"/>
          <p:nvPr/>
        </p:nvSpPr>
        <p:spPr>
          <a:xfrm>
            <a:off x="1724357" y="3667731"/>
            <a:ext cx="527833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Imbalanced diet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diet that contains one or more nutrients in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excess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deficient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amounts to what is required by the body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11095176" y="635635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12</a:t>
            </a:fld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3672722" y="14908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Nutritional Status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3685711" y="2479730"/>
            <a:ext cx="545518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Nutritional status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2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 of nutrition</a:t>
            </a:r>
            <a:r>
              <a:rPr lang="en-US" sz="22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body that is determined by the </a:t>
            </a:r>
            <a:r>
              <a:rPr lang="en-US" sz="22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2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nutrients</a:t>
            </a:r>
            <a:endParaRPr dirty="0"/>
          </a:p>
        </p:txBody>
      </p:sp>
      <p:sp>
        <p:nvSpPr>
          <p:cNvPr id="175" name="Google Shape;175;p12"/>
          <p:cNvSpPr txBox="1"/>
          <p:nvPr/>
        </p:nvSpPr>
        <p:spPr>
          <a:xfrm>
            <a:off x="3672722" y="3853336"/>
            <a:ext cx="58025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Optimum nutritional status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state of nutrition in the body maintained by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adequate intake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nutrients leading to good health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3" descr="cheesecak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037" y="3267812"/>
            <a:ext cx="4419113" cy="335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3637509" y="9701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Factors Affecting Your Health</a:t>
            </a:r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13</a:t>
            </a:fld>
            <a:endParaRPr/>
          </a:p>
        </p:txBody>
      </p:sp>
      <p:sp>
        <p:nvSpPr>
          <p:cNvPr id="183" name="Google Shape;183;p13"/>
          <p:cNvSpPr txBox="1"/>
          <p:nvPr/>
        </p:nvSpPr>
        <p:spPr>
          <a:xfrm>
            <a:off x="3650498" y="1959030"/>
            <a:ext cx="6068366" cy="3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Diet</a:t>
            </a:r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3911645" y="2334231"/>
            <a:ext cx="5278335" cy="145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Imbalanced  diets that are high in Fat, Sugar, Sodium, and Alcohol promote Chronic diseases  such as, cancer, heart disease, osteoporosis, diabetes, &amp; obesity.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3637509" y="970124"/>
            <a:ext cx="6364969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Factors Affecting Your Health</a:t>
            </a:r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14</a:t>
            </a:fld>
            <a:endParaRPr/>
          </a:p>
        </p:txBody>
      </p:sp>
      <p:sp>
        <p:nvSpPr>
          <p:cNvPr id="191" name="Google Shape;191;p14"/>
          <p:cNvSpPr txBox="1"/>
          <p:nvPr/>
        </p:nvSpPr>
        <p:spPr>
          <a:xfrm>
            <a:off x="3650498" y="1616130"/>
            <a:ext cx="6068366" cy="3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Exercise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3911645" y="1991331"/>
            <a:ext cx="5703812" cy="145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Promotes health by positively influencing body weight/composition, metabolism, bone density, cognitive function, blood pressure, blood cholesterol, and the cardiovascular system.</a:t>
            </a:r>
            <a:endParaRPr dirty="0"/>
          </a:p>
        </p:txBody>
      </p:sp>
      <p:pic>
        <p:nvPicPr>
          <p:cNvPr id="193" name="Google Shape;193;p14" descr="exerci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6234" y="4234144"/>
            <a:ext cx="7800235" cy="2611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 txBox="1"/>
          <p:nvPr/>
        </p:nvSpPr>
        <p:spPr>
          <a:xfrm>
            <a:off x="3918707" y="3578831"/>
            <a:ext cx="580257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Strive for 30 minutes each day</a:t>
            </a:r>
            <a:endParaRPr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3637509" y="970124"/>
            <a:ext cx="6364969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Factors Affecting Your Health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15</a:t>
            </a:fld>
            <a:endParaRPr/>
          </a:p>
        </p:txBody>
      </p:sp>
      <p:sp>
        <p:nvSpPr>
          <p:cNvPr id="201" name="Google Shape;201;p15"/>
          <p:cNvSpPr txBox="1"/>
          <p:nvPr/>
        </p:nvSpPr>
        <p:spPr>
          <a:xfrm>
            <a:off x="3650498" y="1616130"/>
            <a:ext cx="6068366" cy="3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Other Factors</a:t>
            </a:r>
            <a:endParaRPr/>
          </a:p>
        </p:txBody>
      </p:sp>
      <p:sp>
        <p:nvSpPr>
          <p:cNvPr id="202" name="Google Shape;202;p15"/>
          <p:cNvSpPr txBox="1"/>
          <p:nvPr/>
        </p:nvSpPr>
        <p:spPr>
          <a:xfrm>
            <a:off x="3911645" y="1991331"/>
            <a:ext cx="5703812" cy="174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9918" marR="0" lvl="0" indent="-27991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Smoking is a leading contributor to death</a:t>
            </a:r>
            <a:endParaRPr/>
          </a:p>
          <a:p>
            <a:pPr marL="279918" marR="0" lvl="0" indent="-27991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Habits (lack of sleep, alcohol &amp; drug use)</a:t>
            </a:r>
            <a:endParaRPr/>
          </a:p>
          <a:p>
            <a:pPr marL="279918" marR="0" lvl="0" indent="-27991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Stress </a:t>
            </a:r>
            <a:endParaRPr/>
          </a:p>
          <a:p>
            <a:pPr marL="279918" marR="0" lvl="0" indent="-27991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Genetics</a:t>
            </a:r>
            <a:endParaRPr/>
          </a:p>
        </p:txBody>
      </p:sp>
      <p:pic>
        <p:nvPicPr>
          <p:cNvPr id="203" name="Google Shape;203;p1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0182" y="3136900"/>
            <a:ext cx="4283255" cy="326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1184885" y="887002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dirty="0"/>
              <a:t>Malnutrition</a:t>
            </a:r>
            <a:endParaRPr dirty="0"/>
          </a:p>
        </p:txBody>
      </p:sp>
      <p:sp>
        <p:nvSpPr>
          <p:cNvPr id="209" name="Google Shape;209;p16"/>
          <p:cNvSpPr txBox="1"/>
          <p:nvPr/>
        </p:nvSpPr>
        <p:spPr>
          <a:xfrm>
            <a:off x="1106469" y="2212566"/>
            <a:ext cx="5278334" cy="109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Malnutrition refers to deficiencies, excesses, or imbalances in a person’s intake of energy and/or nutrients. </a:t>
            </a:r>
            <a:endParaRPr dirty="0"/>
          </a:p>
        </p:txBody>
      </p:sp>
      <p:sp>
        <p:nvSpPr>
          <p:cNvPr id="210" name="Google Shape;210;p16"/>
          <p:cNvSpPr txBox="1"/>
          <p:nvPr/>
        </p:nvSpPr>
        <p:spPr>
          <a:xfrm>
            <a:off x="951021" y="3617122"/>
            <a:ext cx="5278334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term malnutrition addresses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 broad groups of conditions:</a:t>
            </a:r>
          </a:p>
          <a:p>
            <a:pPr lvl="0">
              <a:buSzPts val="2200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1-Undernutrition</a:t>
            </a:r>
          </a:p>
          <a:p>
            <a:pPr lvl="0">
              <a:buSzPts val="2200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2-micronutrient-related malnutrition</a:t>
            </a:r>
          </a:p>
          <a:p>
            <a:pPr lvl="0">
              <a:buSzPts val="2200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3-Over nutrition(Excesses)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73" y="5085644"/>
            <a:ext cx="2895600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17</a:t>
            </a:fld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title"/>
          </p:nvPr>
        </p:nvSpPr>
        <p:spPr>
          <a:xfrm>
            <a:off x="3444122" y="15289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dirty="0">
                <a:solidFill>
                  <a:srgbClr val="D28AB8"/>
                </a:solidFill>
              </a:rPr>
              <a:t>Malnutrition</a:t>
            </a:r>
            <a:endParaRPr dirty="0"/>
          </a:p>
        </p:txBody>
      </p:sp>
      <p:sp>
        <p:nvSpPr>
          <p:cNvPr id="241" name="Google Shape;241;p20"/>
          <p:cNvSpPr txBox="1"/>
          <p:nvPr/>
        </p:nvSpPr>
        <p:spPr>
          <a:xfrm>
            <a:off x="3457111" y="2517830"/>
            <a:ext cx="4613278" cy="145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Undernutrition: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Inadequate state of nutrition resulting from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lack of food intake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failure to absorb or utilize nutrients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the body</a:t>
            </a:r>
            <a:endParaRPr dirty="0"/>
          </a:p>
        </p:txBody>
      </p:sp>
      <p:pic>
        <p:nvPicPr>
          <p:cNvPr id="242" name="Google Shape;242;p20" descr="skinny_ma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2617" y="1555806"/>
            <a:ext cx="3850523" cy="4302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3457111" y="4219630"/>
            <a:ext cx="4613278" cy="109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the outcome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insufficient food intake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repeated infectious diseases leading to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poor absorption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sldNum" idx="12"/>
          </p:nvPr>
        </p:nvSpPr>
        <p:spPr>
          <a:xfrm>
            <a:off x="11095176" y="635635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18</a:t>
            </a:fld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3672722" y="17575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dirty="0">
                <a:solidFill>
                  <a:srgbClr val="D28AB8"/>
                </a:solidFill>
              </a:rPr>
              <a:t>Malnutrition</a:t>
            </a:r>
            <a:endParaRPr dirty="0"/>
          </a:p>
        </p:txBody>
      </p:sp>
      <p:sp>
        <p:nvSpPr>
          <p:cNvPr id="217" name="Google Shape;217;p17"/>
          <p:cNvSpPr txBox="1"/>
          <p:nvPr/>
        </p:nvSpPr>
        <p:spPr>
          <a:xfrm>
            <a:off x="3685711" y="2694034"/>
            <a:ext cx="461327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Undernutrition: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which includes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wasting (low weight-for-height),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stunting (low height-for-age) and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underweight (low weight-for-age)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686"/>
          <a:stretch/>
        </p:blipFill>
        <p:spPr>
          <a:xfrm>
            <a:off x="8298989" y="1757524"/>
            <a:ext cx="2718199" cy="32494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86" y="4607511"/>
            <a:ext cx="3790765" cy="1872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19</a:t>
            </a:fld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3672722" y="13765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dirty="0">
                <a:solidFill>
                  <a:srgbClr val="D28AB8"/>
                </a:solidFill>
              </a:rPr>
              <a:t>Malnutrition</a:t>
            </a:r>
            <a:endParaRPr dirty="0"/>
          </a:p>
        </p:txBody>
      </p:sp>
      <p:sp>
        <p:nvSpPr>
          <p:cNvPr id="225" name="Google Shape;225;p18"/>
          <p:cNvSpPr txBox="1"/>
          <p:nvPr/>
        </p:nvSpPr>
        <p:spPr>
          <a:xfrm>
            <a:off x="3685710" y="2365430"/>
            <a:ext cx="544000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Micronutrient-related malnutrition: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includes micronutrient deficiencies (a lack of important vitamins and minerals)</a:t>
            </a:r>
            <a:endParaRPr dirty="0"/>
          </a:p>
        </p:txBody>
      </p:sp>
      <p:pic>
        <p:nvPicPr>
          <p:cNvPr id="226" name="Google Shape;226;p18" descr="vitami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446" y="3882543"/>
            <a:ext cx="10196500" cy="263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4980142" y="1488397"/>
            <a:ext cx="4827561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dirty="0"/>
              <a:t>Definition of Health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80" name="Google Shape;80;p2"/>
          <p:cNvSpPr txBox="1">
            <a:spLocks noGrp="1"/>
          </p:cNvSpPr>
          <p:nvPr>
            <p:ph type="sldNum" idx="12"/>
          </p:nvPr>
        </p:nvSpPr>
        <p:spPr>
          <a:xfrm>
            <a:off x="11172418" y="635635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2</a:t>
            </a:fld>
            <a:endParaRPr/>
          </a:p>
        </p:txBody>
      </p:sp>
      <p:sp>
        <p:nvSpPr>
          <p:cNvPr id="81" name="Google Shape;81;p2"/>
          <p:cNvSpPr txBox="1"/>
          <p:nvPr/>
        </p:nvSpPr>
        <p:spPr>
          <a:xfrm>
            <a:off x="4980381" y="2423571"/>
            <a:ext cx="5691478" cy="115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state of complete physical, mental and social wellbeing and not merely an absence of disease or infirmity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(WHO, 1948)</a:t>
            </a:r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4980381" y="3791001"/>
            <a:ext cx="5278335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the general condition of a person's body, mind and spirit</a:t>
            </a:r>
            <a:endParaRPr/>
          </a:p>
        </p:txBody>
      </p:sp>
      <p:sp>
        <p:nvSpPr>
          <p:cNvPr id="83" name="Google Shape;83;p2"/>
          <p:cNvSpPr txBox="1"/>
          <p:nvPr/>
        </p:nvSpPr>
        <p:spPr>
          <a:xfrm>
            <a:off x="4980381" y="4743450"/>
            <a:ext cx="5278335" cy="74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does not only mean to be free from illness, injury or pain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20</a:t>
            </a:fld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3355222" y="3351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Types of Malnutrition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4744091" y="1260530"/>
            <a:ext cx="3587230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Undernutrition: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251" name="Google Shape;251;p21" descr="Content Placeholder 3"/>
          <p:cNvPicPr preferRelativeResize="0"/>
          <p:nvPr/>
        </p:nvPicPr>
        <p:blipFill rotWithShape="1">
          <a:blip r:embed="rId3">
            <a:alphaModFix/>
          </a:blip>
          <a:srcRect t="9936" b="9935"/>
          <a:stretch/>
        </p:blipFill>
        <p:spPr>
          <a:xfrm>
            <a:off x="2447498" y="1906982"/>
            <a:ext cx="7862109" cy="4574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4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11095176" y="635635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21</a:t>
            </a:fld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3672722" y="17575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Malnutrition</a:t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3685711" y="2746430"/>
            <a:ext cx="4613278" cy="18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 nutrition(Excesses):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overweight, obesity and diet-related noncommunicable diseases (such as heart disease, stroke, diabetes and some cancers).</a:t>
            </a:r>
            <a:endParaRPr dirty="0"/>
          </a:p>
        </p:txBody>
      </p:sp>
      <p:pic>
        <p:nvPicPr>
          <p:cNvPr id="234" name="Google Shape;234;p19" descr="obese_ma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689" y="1443346"/>
            <a:ext cx="2942630" cy="441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22</a:t>
            </a:fld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92298" y="335124"/>
            <a:ext cx="6027893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Types of Malnutrition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3718043" y="1260530"/>
            <a:ext cx="4613278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Overnutrition: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3718043" y="1717730"/>
            <a:ext cx="5729374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imbalanced nutritional status resulted from </a:t>
            </a: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excessive intake of nutrients</a:t>
            </a:r>
            <a:endParaRPr/>
          </a:p>
        </p:txBody>
      </p:sp>
      <p:pic>
        <p:nvPicPr>
          <p:cNvPr id="260" name="Google Shape;260;p2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581400"/>
            <a:ext cx="3058601" cy="295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886" y="3711539"/>
            <a:ext cx="4465214" cy="268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3718043" y="2515749"/>
            <a:ext cx="6641617" cy="109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Generally, over nutrition generates an energy imbalance between food consumption and energy expenditure leading to disorders such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OBESITY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23</a:t>
            </a:fld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2748317" y="208124"/>
            <a:ext cx="6971874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Nutrition and Health: Global Perspective</a:t>
            </a:r>
            <a:endParaRPr/>
          </a:p>
        </p:txBody>
      </p:sp>
      <p:pic>
        <p:nvPicPr>
          <p:cNvPr id="269" name="Google Shape;269;p23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319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24</a:t>
            </a:fld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2748317" y="208124"/>
            <a:ext cx="6971874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Assessment of Nutrition Status</a:t>
            </a:r>
            <a:endParaRPr/>
          </a:p>
        </p:txBody>
      </p:sp>
      <p:sp>
        <p:nvSpPr>
          <p:cNvPr id="276" name="Google Shape;276;p24"/>
          <p:cNvSpPr txBox="1"/>
          <p:nvPr/>
        </p:nvSpPr>
        <p:spPr>
          <a:xfrm>
            <a:off x="2775191" y="1222430"/>
            <a:ext cx="5273672" cy="3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ABCD Approach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2775191" y="1679630"/>
            <a:ext cx="5729375" cy="112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A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nthropometry: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 measurements and body composition, e.g. Height, weight, skin/fat fold thickness &amp; circumferences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2775191" y="2954643"/>
            <a:ext cx="5953139" cy="74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B: Biochemical tests: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laboratory tests of blood, urine, stools, tissues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2775191" y="3854262"/>
            <a:ext cx="5953139" cy="74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 Clinical examination: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physical signs and symptoms of nutritional deficiencies and excess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2775191" y="4753880"/>
            <a:ext cx="5953139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D: Dietary intake: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dietary intake patterns, specific foods consumed, estimated nutrient intakes</a:t>
            </a:r>
            <a:endParaRPr/>
          </a:p>
        </p:txBody>
      </p:sp>
      <p:pic>
        <p:nvPicPr>
          <p:cNvPr id="281" name="Google Shape;281;p24" descr="Picture 3"/>
          <p:cNvPicPr preferRelativeResize="0"/>
          <p:nvPr/>
        </p:nvPicPr>
        <p:blipFill rotWithShape="1">
          <a:blip r:embed="rId3">
            <a:alphaModFix/>
          </a:blip>
          <a:srcRect l="1" r="44464"/>
          <a:stretch/>
        </p:blipFill>
        <p:spPr>
          <a:xfrm>
            <a:off x="9190587" y="1168325"/>
            <a:ext cx="2175913" cy="507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sldNum" idx="12"/>
          </p:nvPr>
        </p:nvSpPr>
        <p:spPr>
          <a:xfrm>
            <a:off x="11043681" y="6356350"/>
            <a:ext cx="310119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25</a:t>
            </a:fld>
            <a:endParaRPr/>
          </a:p>
        </p:txBody>
      </p:sp>
      <p:pic>
        <p:nvPicPr>
          <p:cNvPr id="287" name="Google Shape;287;p25" descr="Content Placeholder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36" y="1260019"/>
            <a:ext cx="8488559" cy="4797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781701" y="935610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dirty="0">
                <a:solidFill>
                  <a:srgbClr val="D28AB8"/>
                </a:solidFill>
              </a:rPr>
              <a:t>Dimensions of Health</a:t>
            </a:r>
            <a:endParaRPr dirty="0"/>
          </a:p>
        </p:txBody>
      </p:sp>
      <p:sp>
        <p:nvSpPr>
          <p:cNvPr id="89" name="Google Shape;89;p3"/>
          <p:cNvSpPr txBox="1">
            <a:spLocks noGrp="1"/>
          </p:cNvSpPr>
          <p:nvPr>
            <p:ph type="sldNum" idx="12"/>
          </p:nvPr>
        </p:nvSpPr>
        <p:spPr>
          <a:xfrm>
            <a:off x="11146670" y="6356350"/>
            <a:ext cx="207131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3</a:t>
            </a:fld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5565311" y="2543230"/>
            <a:ext cx="6068365" cy="145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seven dimensions of wellness are </a:t>
            </a:r>
            <a:b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physical, social, emotional, spiritual, environmental, occupational, </a:t>
            </a:r>
            <a:b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intellectual. </a:t>
            </a:r>
            <a:endParaRPr dirty="0"/>
          </a:p>
        </p:txBody>
      </p:sp>
      <p:sp>
        <p:nvSpPr>
          <p:cNvPr id="91" name="Google Shape;91;p3"/>
          <p:cNvSpPr txBox="1"/>
          <p:nvPr/>
        </p:nvSpPr>
        <p:spPr>
          <a:xfrm>
            <a:off x="5572457" y="4163031"/>
            <a:ext cx="5278335" cy="109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Often, one dimension may be more prevalent than the other, but ignorance of any factor may have an adverse effect on overall health.</a:t>
            </a:r>
            <a:endParaRPr/>
          </a:p>
        </p:txBody>
      </p:sp>
      <p:pic>
        <p:nvPicPr>
          <p:cNvPr id="92" name="Google Shape;92;p3" descr="wellness_graphic_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531" y="1801375"/>
            <a:ext cx="3615058" cy="361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 descr="female_on_yellow_bkgr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3121"/>
            <a:ext cx="16140772" cy="68642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5539622" y="1050041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Determinants of Health</a:t>
            </a: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sldNum" idx="12"/>
          </p:nvPr>
        </p:nvSpPr>
        <p:spPr>
          <a:xfrm>
            <a:off x="11146670" y="6356350"/>
            <a:ext cx="207131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4</a:t>
            </a:fld>
            <a:endParaRPr/>
          </a:p>
        </p:txBody>
      </p:sp>
      <p:sp>
        <p:nvSpPr>
          <p:cNvPr id="100" name="Google Shape;100;p4"/>
          <p:cNvSpPr txBox="1"/>
          <p:nvPr/>
        </p:nvSpPr>
        <p:spPr>
          <a:xfrm>
            <a:off x="5527211" y="2086030"/>
            <a:ext cx="6068365" cy="3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Factors affecting our health and wellbeing: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5458157" y="2537431"/>
            <a:ext cx="5278335" cy="351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742950" marR="0" lvl="1" indent="-2857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Age, sex and Individual Physical Makeup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 Lifestyle Factors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and Community Networks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Living and Working Conditions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Unemployment 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and Sanitation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Care Services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Housing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Environment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 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9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Agriculture and Food Production </a:t>
            </a:r>
            <a:endParaRPr/>
          </a:p>
        </p:txBody>
      </p:sp>
      <p:pic>
        <p:nvPicPr>
          <p:cNvPr id="102" name="Google Shape;102;p4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9830" y="365125"/>
            <a:ext cx="953971" cy="69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929522" y="7923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The Health Line</a:t>
            </a:r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11146670" y="6356350"/>
            <a:ext cx="207131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5</a:t>
            </a:fld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942511" y="1781230"/>
            <a:ext cx="5006609" cy="109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Person’s health can fall anywhere along a continuum, from maximum wellness to total failure to function (death)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941076" y="3439131"/>
            <a:ext cx="4581900" cy="18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Wellness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of the characteristics that make a person strong, confident and able to function well with family, friends and others</a:t>
            </a:r>
            <a:endParaRPr dirty="0"/>
          </a:p>
        </p:txBody>
      </p:sp>
      <p:pic>
        <p:nvPicPr>
          <p:cNvPr id="111" name="Google Shape;111;p5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2882" y="808201"/>
            <a:ext cx="4053162" cy="570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/>
          <p:nvPr/>
        </p:nvSpPr>
        <p:spPr>
          <a:xfrm>
            <a:off x="934719" y="6235700"/>
            <a:ext cx="4023361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Nutrition and Diet Therapy (7</a:t>
            </a:r>
            <a:r>
              <a:rPr lang="en-US" sz="12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-59126" y="297024"/>
            <a:ext cx="12310252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Nutrition and Health</a:t>
            </a:r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sldNum" idx="12"/>
          </p:nvPr>
        </p:nvSpPr>
        <p:spPr>
          <a:xfrm>
            <a:off x="11146670" y="6356350"/>
            <a:ext cx="207131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6</a:t>
            </a:fld>
            <a:endParaRPr/>
          </a:p>
        </p:txBody>
      </p:sp>
      <p:pic>
        <p:nvPicPr>
          <p:cNvPr id="119" name="Google Shape;119;p6" descr="nutrition_health_sca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221" y="1008639"/>
            <a:ext cx="8598909" cy="580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 descr="fruits_veggi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0727" y="2566991"/>
            <a:ext cx="4291273" cy="418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11172418" y="6356350"/>
            <a:ext cx="181383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7</a:t>
            </a:fld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3558422" y="14527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Nutrition and Health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3571411" y="2441630"/>
            <a:ext cx="4033508" cy="74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 is a critical part of health and development.</a:t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3565857" y="3401031"/>
            <a:ext cx="4755000" cy="25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nutrition is related to improved infant, child and maternal health, stronger immune systems, safer pregnancy and childbirth, lower risk of non-communicable diseases (such as diabetes and cardiovascular disease), and longevity.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3050422" y="220824"/>
            <a:ext cx="6364969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Health Problems Associated with</a:t>
            </a:r>
            <a:br>
              <a:rPr lang="en-US">
                <a:solidFill>
                  <a:srgbClr val="D28AB8"/>
                </a:solidFill>
              </a:rPr>
            </a:br>
            <a:r>
              <a:rPr lang="en-US">
                <a:solidFill>
                  <a:srgbClr val="D28AB8"/>
                </a:solidFill>
              </a:rPr>
              <a:t>Poor Dietary Habits</a:t>
            </a: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11146670" y="6356350"/>
            <a:ext cx="207131" cy="30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 b="1"/>
              <a:t>8</a:t>
            </a:fld>
            <a:endParaRPr/>
          </a:p>
        </p:txBody>
      </p:sp>
      <p:pic>
        <p:nvPicPr>
          <p:cNvPr id="135" name="Google Shape;135;p8" descr="health_problem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9894" y="997362"/>
            <a:ext cx="8533808" cy="576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11172418" y="6356350"/>
            <a:ext cx="181382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/>
              <a:t>9</a:t>
            </a:fld>
            <a:endParaRPr/>
          </a:p>
        </p:txBody>
      </p:sp>
      <p:pic>
        <p:nvPicPr>
          <p:cNvPr id="141" name="Google Shape;141;p9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7400" y="1790700"/>
            <a:ext cx="85852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3338001" y="830424"/>
            <a:ext cx="8083586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Nutrition and Health: Global Perspective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0ba2eba-5425-4d9b-b24b-f0f4845bcf62}" enabled="0" method="" siteId="{e0ba2eba-5425-4d9b-b24b-f0f4845bcf6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826</Words>
  <Application>Microsoft Office PowerPoint</Application>
  <PresentationFormat>Widescreen</PresentationFormat>
  <Paragraphs>116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Noto Sans Symbols</vt:lpstr>
      <vt:lpstr>Wingdings</vt:lpstr>
      <vt:lpstr>Calibri</vt:lpstr>
      <vt:lpstr>Century Gothic</vt:lpstr>
      <vt:lpstr>Arial</vt:lpstr>
      <vt:lpstr>Office Theme</vt:lpstr>
      <vt:lpstr>Health Awareness and Nutrition </vt:lpstr>
      <vt:lpstr>Definition of Health :</vt:lpstr>
      <vt:lpstr>Dimensions of Health</vt:lpstr>
      <vt:lpstr>Determinants of Health</vt:lpstr>
      <vt:lpstr>The Health Line</vt:lpstr>
      <vt:lpstr>Nutrition and Health</vt:lpstr>
      <vt:lpstr>Nutrition and Health</vt:lpstr>
      <vt:lpstr>Health Problems Associated with Poor Dietary Habits</vt:lpstr>
      <vt:lpstr>Nutrition and Health: Global Perspective</vt:lpstr>
      <vt:lpstr>Interrelationship: Health &amp; Nutrition</vt:lpstr>
      <vt:lpstr>Interrelationship:  Health &amp; Nutrition</vt:lpstr>
      <vt:lpstr>Nutritional Status</vt:lpstr>
      <vt:lpstr>Factors Affecting Your Health</vt:lpstr>
      <vt:lpstr>Factors Affecting Your Health</vt:lpstr>
      <vt:lpstr>Factors Affecting Your Health</vt:lpstr>
      <vt:lpstr>Malnutrition</vt:lpstr>
      <vt:lpstr>Malnutrition</vt:lpstr>
      <vt:lpstr>Malnutrition</vt:lpstr>
      <vt:lpstr>Malnutrition</vt:lpstr>
      <vt:lpstr>Types of Malnutrition</vt:lpstr>
      <vt:lpstr>Malnutrition</vt:lpstr>
      <vt:lpstr>Types of Malnutrition</vt:lpstr>
      <vt:lpstr>Nutrition and Health: Global Perspective</vt:lpstr>
      <vt:lpstr>Assessment of Nutrition Status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Awareness and Nutrition</dc:title>
  <dc:creator>Hadia Mohammad Radwan</dc:creator>
  <cp:lastModifiedBy>Hadia Mohammad Radwan</cp:lastModifiedBy>
  <cp:revision>4</cp:revision>
  <dcterms:modified xsi:type="dcterms:W3CDTF">2023-01-12T11:30:57Z</dcterms:modified>
</cp:coreProperties>
</file>